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44" r:id="rId1"/>
    <p:sldMasterId id="2147483766" r:id="rId2"/>
    <p:sldMasterId id="2147483791" r:id="rId3"/>
  </p:sldMasterIdLst>
  <p:notesMasterIdLst>
    <p:notesMasterId r:id="rId14"/>
  </p:notesMasterIdLst>
  <p:sldIdLst>
    <p:sldId id="256" r:id="rId4"/>
    <p:sldId id="261" r:id="rId5"/>
    <p:sldId id="257" r:id="rId6"/>
    <p:sldId id="258" r:id="rId7"/>
    <p:sldId id="259" r:id="rId8"/>
    <p:sldId id="260" r:id="rId9"/>
    <p:sldId id="263" r:id="rId10"/>
    <p:sldId id="262" r:id="rId11"/>
    <p:sldId id="264" r:id="rId12"/>
    <p:sldId id="265" r:id="rId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66972" autoAdjust="0"/>
  </p:normalViewPr>
  <p:slideViewPr>
    <p:cSldViewPr snapToGrid="0">
      <p:cViewPr varScale="1">
        <p:scale>
          <a:sx n="43" d="100"/>
          <a:sy n="43" d="100"/>
        </p:scale>
        <p:origin x="1220" y="22"/>
      </p:cViewPr>
      <p:guideLst/>
    </p:cSldViewPr>
  </p:slideViewPr>
  <p:notesTextViewPr>
    <p:cViewPr>
      <p:scale>
        <a:sx n="150" d="100"/>
        <a:sy n="15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tableStyles" Target="tableStyles.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presProps" Target="presProps.xml"/><Relationship Id="rId10" Type="http://schemas.openxmlformats.org/officeDocument/2006/relationships/slide" Target="slides/slide7.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98CD30-7071-4D0B-A11F-147E2D37A2CE}" type="datetimeFigureOut">
              <a:rPr lang="en-AU" smtClean="0"/>
              <a:t>29/11/2023</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84D3A7C-6BB0-40BA-B580-41142926E8C1}" type="slidenum">
              <a:rPr lang="en-AU" smtClean="0"/>
              <a:t>‹#›</a:t>
            </a:fld>
            <a:endParaRPr lang="en-AU"/>
          </a:p>
        </p:txBody>
      </p:sp>
    </p:spTree>
    <p:extLst>
      <p:ext uri="{BB962C8B-B14F-4D97-AF65-F5344CB8AC3E}">
        <p14:creationId xmlns:p14="http://schemas.microsoft.com/office/powerpoint/2010/main" val="31265446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084D3A7C-6BB0-40BA-B580-41142926E8C1}" type="slidenum">
              <a:rPr lang="en-AU" smtClean="0"/>
              <a:t>1</a:t>
            </a:fld>
            <a:endParaRPr lang="en-AU"/>
          </a:p>
        </p:txBody>
      </p:sp>
    </p:spTree>
    <p:extLst>
      <p:ext uri="{BB962C8B-B14F-4D97-AF65-F5344CB8AC3E}">
        <p14:creationId xmlns:p14="http://schemas.microsoft.com/office/powerpoint/2010/main" val="338457317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b="1" dirty="0"/>
          </a:p>
        </p:txBody>
      </p:sp>
      <p:sp>
        <p:nvSpPr>
          <p:cNvPr id="4" name="Slide Number Placeholder 3"/>
          <p:cNvSpPr>
            <a:spLocks noGrp="1"/>
          </p:cNvSpPr>
          <p:nvPr>
            <p:ph type="sldNum" sz="quarter" idx="5"/>
          </p:nvPr>
        </p:nvSpPr>
        <p:spPr/>
        <p:txBody>
          <a:bodyPr/>
          <a:lstStyle/>
          <a:p>
            <a:fld id="{084D3A7C-6BB0-40BA-B580-41142926E8C1}" type="slidenum">
              <a:rPr lang="en-AU" smtClean="0"/>
              <a:t>10</a:t>
            </a:fld>
            <a:endParaRPr lang="en-AU"/>
          </a:p>
        </p:txBody>
      </p:sp>
    </p:spTree>
    <p:extLst>
      <p:ext uri="{BB962C8B-B14F-4D97-AF65-F5344CB8AC3E}">
        <p14:creationId xmlns:p14="http://schemas.microsoft.com/office/powerpoint/2010/main" val="9870566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b="0" dirty="0"/>
          </a:p>
        </p:txBody>
      </p:sp>
      <p:sp>
        <p:nvSpPr>
          <p:cNvPr id="4" name="Slide Number Placeholder 3"/>
          <p:cNvSpPr>
            <a:spLocks noGrp="1"/>
          </p:cNvSpPr>
          <p:nvPr>
            <p:ph type="sldNum" sz="quarter" idx="5"/>
          </p:nvPr>
        </p:nvSpPr>
        <p:spPr/>
        <p:txBody>
          <a:bodyPr/>
          <a:lstStyle/>
          <a:p>
            <a:fld id="{084D3A7C-6BB0-40BA-B580-41142926E8C1}" type="slidenum">
              <a:rPr lang="en-AU" smtClean="0"/>
              <a:t>2</a:t>
            </a:fld>
            <a:endParaRPr lang="en-AU"/>
          </a:p>
        </p:txBody>
      </p:sp>
    </p:spTree>
    <p:extLst>
      <p:ext uri="{BB962C8B-B14F-4D97-AF65-F5344CB8AC3E}">
        <p14:creationId xmlns:p14="http://schemas.microsoft.com/office/powerpoint/2010/main" val="30874782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084D3A7C-6BB0-40BA-B580-41142926E8C1}" type="slidenum">
              <a:rPr lang="en-AU" smtClean="0"/>
              <a:t>3</a:t>
            </a:fld>
            <a:endParaRPr lang="en-AU"/>
          </a:p>
        </p:txBody>
      </p:sp>
    </p:spTree>
    <p:extLst>
      <p:ext uri="{BB962C8B-B14F-4D97-AF65-F5344CB8AC3E}">
        <p14:creationId xmlns:p14="http://schemas.microsoft.com/office/powerpoint/2010/main" val="30507246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200" i="1" dirty="0"/>
          </a:p>
        </p:txBody>
      </p:sp>
      <p:sp>
        <p:nvSpPr>
          <p:cNvPr id="4" name="Slide Number Placeholder 3"/>
          <p:cNvSpPr>
            <a:spLocks noGrp="1"/>
          </p:cNvSpPr>
          <p:nvPr>
            <p:ph type="sldNum" sz="quarter" idx="5"/>
          </p:nvPr>
        </p:nvSpPr>
        <p:spPr/>
        <p:txBody>
          <a:bodyPr/>
          <a:lstStyle/>
          <a:p>
            <a:fld id="{084D3A7C-6BB0-40BA-B580-41142926E8C1}" type="slidenum">
              <a:rPr lang="en-AU" smtClean="0"/>
              <a:t>4</a:t>
            </a:fld>
            <a:endParaRPr lang="en-AU"/>
          </a:p>
        </p:txBody>
      </p:sp>
    </p:spTree>
    <p:extLst>
      <p:ext uri="{BB962C8B-B14F-4D97-AF65-F5344CB8AC3E}">
        <p14:creationId xmlns:p14="http://schemas.microsoft.com/office/powerpoint/2010/main" val="15678487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084D3A7C-6BB0-40BA-B580-41142926E8C1}" type="slidenum">
              <a:rPr lang="en-AU" smtClean="0"/>
              <a:t>5</a:t>
            </a:fld>
            <a:endParaRPr lang="en-AU"/>
          </a:p>
        </p:txBody>
      </p:sp>
    </p:spTree>
    <p:extLst>
      <p:ext uri="{BB962C8B-B14F-4D97-AF65-F5344CB8AC3E}">
        <p14:creationId xmlns:p14="http://schemas.microsoft.com/office/powerpoint/2010/main" val="41335779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b="1" dirty="0"/>
          </a:p>
        </p:txBody>
      </p:sp>
      <p:sp>
        <p:nvSpPr>
          <p:cNvPr id="4" name="Slide Number Placeholder 3"/>
          <p:cNvSpPr>
            <a:spLocks noGrp="1"/>
          </p:cNvSpPr>
          <p:nvPr>
            <p:ph type="sldNum" sz="quarter" idx="5"/>
          </p:nvPr>
        </p:nvSpPr>
        <p:spPr/>
        <p:txBody>
          <a:bodyPr/>
          <a:lstStyle/>
          <a:p>
            <a:fld id="{084D3A7C-6BB0-40BA-B580-41142926E8C1}" type="slidenum">
              <a:rPr lang="en-AU" smtClean="0"/>
              <a:t>6</a:t>
            </a:fld>
            <a:endParaRPr lang="en-AU"/>
          </a:p>
        </p:txBody>
      </p:sp>
    </p:spTree>
    <p:extLst>
      <p:ext uri="{BB962C8B-B14F-4D97-AF65-F5344CB8AC3E}">
        <p14:creationId xmlns:p14="http://schemas.microsoft.com/office/powerpoint/2010/main" val="11732775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b="1" dirty="0"/>
          </a:p>
        </p:txBody>
      </p:sp>
      <p:sp>
        <p:nvSpPr>
          <p:cNvPr id="4" name="Slide Number Placeholder 3"/>
          <p:cNvSpPr>
            <a:spLocks noGrp="1"/>
          </p:cNvSpPr>
          <p:nvPr>
            <p:ph type="sldNum" sz="quarter" idx="5"/>
          </p:nvPr>
        </p:nvSpPr>
        <p:spPr/>
        <p:txBody>
          <a:bodyPr/>
          <a:lstStyle/>
          <a:p>
            <a:fld id="{084D3A7C-6BB0-40BA-B580-41142926E8C1}" type="slidenum">
              <a:rPr lang="en-AU" smtClean="0"/>
              <a:t>7</a:t>
            </a:fld>
            <a:endParaRPr lang="en-AU"/>
          </a:p>
        </p:txBody>
      </p:sp>
    </p:spTree>
    <p:extLst>
      <p:ext uri="{BB962C8B-B14F-4D97-AF65-F5344CB8AC3E}">
        <p14:creationId xmlns:p14="http://schemas.microsoft.com/office/powerpoint/2010/main" val="7321554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800" dirty="0">
              <a:effectLst/>
              <a:latin typeface="Times New Roman" panose="02020603050405020304" pitchFamily="18"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084D3A7C-6BB0-40BA-B580-41142926E8C1}" type="slidenum">
              <a:rPr lang="en-AU" smtClean="0"/>
              <a:t>8</a:t>
            </a:fld>
            <a:endParaRPr lang="en-AU"/>
          </a:p>
        </p:txBody>
      </p:sp>
    </p:spTree>
    <p:extLst>
      <p:ext uri="{BB962C8B-B14F-4D97-AF65-F5344CB8AC3E}">
        <p14:creationId xmlns:p14="http://schemas.microsoft.com/office/powerpoint/2010/main" val="27434578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b="1" dirty="0"/>
          </a:p>
        </p:txBody>
      </p:sp>
      <p:sp>
        <p:nvSpPr>
          <p:cNvPr id="4" name="Slide Number Placeholder 3"/>
          <p:cNvSpPr>
            <a:spLocks noGrp="1"/>
          </p:cNvSpPr>
          <p:nvPr>
            <p:ph type="sldNum" sz="quarter" idx="5"/>
          </p:nvPr>
        </p:nvSpPr>
        <p:spPr/>
        <p:txBody>
          <a:bodyPr/>
          <a:lstStyle/>
          <a:p>
            <a:fld id="{084D3A7C-6BB0-40BA-B580-41142926E8C1}" type="slidenum">
              <a:rPr lang="en-AU" smtClean="0"/>
              <a:t>9</a:t>
            </a:fld>
            <a:endParaRPr lang="en-AU"/>
          </a:p>
        </p:txBody>
      </p:sp>
    </p:spTree>
    <p:extLst>
      <p:ext uri="{BB962C8B-B14F-4D97-AF65-F5344CB8AC3E}">
        <p14:creationId xmlns:p14="http://schemas.microsoft.com/office/powerpoint/2010/main" val="13500088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89884093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A73D757B-2623-E446-92CD-52247A18294D}" type="slidenum">
              <a:rPr lang="en-US" smtClean="0"/>
              <a:t>‹#›</a:t>
            </a:fld>
            <a:endParaRPr lang="en-US"/>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47407340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A73D757B-2623-E446-92CD-52247A18294D}" type="slidenum">
              <a:rPr lang="en-US" smtClean="0"/>
              <a:t>‹#›</a:t>
            </a:fld>
            <a:endParaRPr lang="en-US"/>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817021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9635591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US"/>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350346762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US"/>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D095AE27-D18F-914A-A9C4-0B20850DC4FD}" type="datetimeFigureOut">
              <a:rPr lang="en-US" smtClean="0"/>
              <a:t>11/29/2023</a:t>
            </a:fld>
            <a:endParaRPr lang="en-US"/>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A73D757B-2623-E446-92CD-52247A18294D}" type="slidenum">
              <a:rPr lang="en-US" smtClean="0"/>
              <a:t>‹#›</a:t>
            </a:fld>
            <a:endParaRPr lang="en-US"/>
          </a:p>
        </p:txBody>
      </p:sp>
    </p:spTree>
    <p:extLst>
      <p:ext uri="{BB962C8B-B14F-4D97-AF65-F5344CB8AC3E}">
        <p14:creationId xmlns:p14="http://schemas.microsoft.com/office/powerpoint/2010/main" val="282288583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US"/>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D095AE27-D18F-914A-A9C4-0B20850DC4FD}" type="datetimeFigureOut">
              <a:rPr lang="en-US" smtClean="0"/>
              <a:t>11/29/2023</a:t>
            </a:fld>
            <a:endParaRPr lang="en-US"/>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A73D757B-2623-E446-92CD-52247A18294D}" type="slidenum">
              <a:rPr lang="en-US" smtClean="0"/>
              <a:t>‹#›</a:t>
            </a:fld>
            <a:endParaRPr lang="en-US"/>
          </a:p>
        </p:txBody>
      </p:sp>
    </p:spTree>
    <p:extLst>
      <p:ext uri="{BB962C8B-B14F-4D97-AF65-F5344CB8AC3E}">
        <p14:creationId xmlns:p14="http://schemas.microsoft.com/office/powerpoint/2010/main" val="107424626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US"/>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D095AE27-D18F-914A-A9C4-0B20850DC4FD}" type="datetimeFigureOut">
              <a:rPr lang="en-US" smtClean="0"/>
              <a:t>11/29/2023</a:t>
            </a:fld>
            <a:endParaRPr lang="en-US"/>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A73D757B-2623-E446-92CD-52247A18294D}" type="slidenum">
              <a:rPr lang="en-US" smtClean="0"/>
              <a:t>‹#›</a:t>
            </a:fld>
            <a:endParaRPr lang="en-US"/>
          </a:p>
        </p:txBody>
      </p:sp>
    </p:spTree>
    <p:extLst>
      <p:ext uri="{BB962C8B-B14F-4D97-AF65-F5344CB8AC3E}">
        <p14:creationId xmlns:p14="http://schemas.microsoft.com/office/powerpoint/2010/main" val="22439075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US"/>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D095AE27-D18F-914A-A9C4-0B20850DC4FD}" type="datetimeFigureOut">
              <a:rPr lang="en-US" smtClean="0"/>
              <a:t>11/29/2023</a:t>
            </a:fld>
            <a:endParaRPr lang="en-US"/>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A73D757B-2623-E446-92CD-52247A18294D}" type="slidenum">
              <a:rPr lang="en-US" smtClean="0"/>
              <a:t>‹#›</a:t>
            </a:fld>
            <a:endParaRPr lang="en-US"/>
          </a:p>
        </p:txBody>
      </p:sp>
    </p:spTree>
    <p:extLst>
      <p:ext uri="{BB962C8B-B14F-4D97-AF65-F5344CB8AC3E}">
        <p14:creationId xmlns:p14="http://schemas.microsoft.com/office/powerpoint/2010/main" val="33119152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7193304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0410281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40957534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A73D757B-2623-E446-92CD-52247A18294D}" type="slidenum">
              <a:rPr lang="en-US" smtClean="0"/>
              <a:t>‹#›</a:t>
            </a:fld>
            <a:endParaRPr lang="en-US"/>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54906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417779" y="802298"/>
            <a:ext cx="8637073" cy="2541431"/>
          </a:xfrm>
        </p:spPr>
        <p:txBody>
          <a:bodyPr bIns="0" anchor="b">
            <a:normAutofit/>
          </a:bodyPr>
          <a:lstStyle>
            <a:lvl1pPr algn="l">
              <a:defRPr sz="6600"/>
            </a:lvl1pPr>
          </a:lstStyle>
          <a:p>
            <a:r>
              <a:rPr lang="en-US"/>
              <a:t>Click to edit Master title style</a:t>
            </a:r>
            <a:endParaRPr lang="en-US" dirty="0"/>
          </a:p>
        </p:txBody>
      </p:sp>
      <p:sp>
        <p:nvSpPr>
          <p:cNvPr id="3" name="Subtitle 2"/>
          <p:cNvSpPr>
            <a:spLocks noGrp="1"/>
          </p:cNvSpPr>
          <p:nvPr>
            <p:ph type="subTitle" idx="1"/>
          </p:nvPr>
        </p:nvSpPr>
        <p:spPr>
          <a:xfrm>
            <a:off x="2417780" y="3531204"/>
            <a:ext cx="8637072" cy="977621"/>
          </a:xfrm>
        </p:spPr>
        <p:txBody>
          <a:bodyPr tIns="91440" bIns="91440">
            <a:normAutofit/>
          </a:bodyPr>
          <a:lstStyle>
            <a:lvl1pPr marL="0" indent="0" algn="l">
              <a:buNone/>
              <a:defRPr sz="1800" b="0" cap="all" baseline="0">
                <a:solidFill>
                  <a:schemeClr val="tx1"/>
                </a:solidFill>
              </a:defRPr>
            </a:lvl1pPr>
            <a:lvl2pPr marL="457200" indent="0" algn="ctr">
              <a:buNone/>
              <a:defRPr sz="18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095AE27-D18F-914A-A9C4-0B20850DC4FD}" type="datetimeFigureOut">
              <a:rPr lang="en-US" smtClean="0"/>
              <a:t>11/29/2023</a:t>
            </a:fld>
            <a:endParaRPr lang="en-US"/>
          </a:p>
        </p:txBody>
      </p:sp>
      <p:sp>
        <p:nvSpPr>
          <p:cNvPr id="5" name="Footer Placeholder 4"/>
          <p:cNvSpPr>
            <a:spLocks noGrp="1"/>
          </p:cNvSpPr>
          <p:nvPr>
            <p:ph type="ftr" sz="quarter" idx="11"/>
          </p:nvPr>
        </p:nvSpPr>
        <p:spPr>
          <a:xfrm>
            <a:off x="2416500" y="329307"/>
            <a:ext cx="4973915" cy="309201"/>
          </a:xfrm>
        </p:spPr>
        <p:txBody>
          <a:bodyPr/>
          <a:lstStyle/>
          <a:p>
            <a:endParaRPr lang="en-US"/>
          </a:p>
        </p:txBody>
      </p:sp>
      <p:sp>
        <p:nvSpPr>
          <p:cNvPr id="6" name="Slide Number Placeholder 5"/>
          <p:cNvSpPr>
            <a:spLocks noGrp="1"/>
          </p:cNvSpPr>
          <p:nvPr>
            <p:ph type="sldNum" sz="quarter" idx="12"/>
          </p:nvPr>
        </p:nvSpPr>
        <p:spPr>
          <a:xfrm>
            <a:off x="1437664" y="798973"/>
            <a:ext cx="811019" cy="503578"/>
          </a:xfrm>
        </p:spPr>
        <p:txBody>
          <a:bodyPr/>
          <a:lstStyle/>
          <a:p>
            <a:fld id="{A73D757B-2623-E446-92CD-52247A18294D}" type="slidenum">
              <a:rPr lang="en-US" smtClean="0"/>
              <a:t>‹#›</a:t>
            </a:fld>
            <a:endParaRPr lang="en-US"/>
          </a:p>
        </p:txBody>
      </p:sp>
    </p:spTree>
    <p:extLst>
      <p:ext uri="{BB962C8B-B14F-4D97-AF65-F5344CB8AC3E}">
        <p14:creationId xmlns:p14="http://schemas.microsoft.com/office/powerpoint/2010/main" val="286896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61376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3641159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006119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5496625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0974028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6236730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316274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933471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9760295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12110910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394525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5431607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0110838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6690806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4184652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7687708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757101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239405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033265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282711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7916780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32604714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4062755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9505096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72297187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022032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29/11/2023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47820987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29/11/2023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42106691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29/11/2023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11478532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29/11/2023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26603915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6741091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29/11/2023</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4183095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29/11/2023</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96027702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29/11/2023</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651038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29/11/2023</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4781662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29/11/2023</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43042344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2554804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6518846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D095AE27-D18F-914A-A9C4-0B20850DC4FD}" type="datetimeFigureOut">
              <a:rPr lang="en-US" smtClean="0"/>
              <a:t>11/29/2023</a:t>
            </a:fld>
            <a:endParaRPr lang="en-US"/>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A73D757B-2623-E446-92CD-52247A18294D}" type="slidenum">
              <a:rPr lang="en-US" smtClean="0"/>
              <a:t>‹#›</a:t>
            </a:fld>
            <a:endParaRPr lang="en-US"/>
          </a:p>
        </p:txBody>
      </p:sp>
    </p:spTree>
    <p:extLst>
      <p:ext uri="{BB962C8B-B14F-4D97-AF65-F5344CB8AC3E}">
        <p14:creationId xmlns:p14="http://schemas.microsoft.com/office/powerpoint/2010/main" val="6018628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D095AE27-D18F-914A-A9C4-0B20850DC4FD}" type="datetimeFigureOut">
              <a:rPr lang="en-US" smtClean="0"/>
              <a:t>11/29/2023</a:t>
            </a:fld>
            <a:endParaRPr lang="en-US"/>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A73D757B-2623-E446-92CD-52247A18294D}" type="slidenum">
              <a:rPr lang="en-US" smtClean="0"/>
              <a:t>‹#›</a:t>
            </a:fld>
            <a:endParaRPr lang="en-US"/>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5241715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D095AE27-D18F-914A-A9C4-0B20850DC4FD}" type="datetimeFigureOut">
              <a:rPr lang="en-US" smtClean="0"/>
              <a:t>11/29/2023</a:t>
            </a:fld>
            <a:endParaRPr lang="en-US"/>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A73D757B-2623-E446-92CD-52247A18294D}" type="slidenum">
              <a:rPr lang="en-US" smtClean="0"/>
              <a:t>‹#›</a:t>
            </a:fld>
            <a:endParaRPr lang="en-US"/>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6353608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D095AE27-D18F-914A-A9C4-0B20850DC4FD}" type="datetimeFigureOut">
              <a:rPr lang="en-US" smtClean="0"/>
              <a:t>11/29/2023</a:t>
            </a:fld>
            <a:endParaRPr lang="en-US"/>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A73D757B-2623-E446-92CD-52247A18294D}" type="slidenum">
              <a:rPr lang="en-US" smtClean="0"/>
              <a:t>‹#›</a:t>
            </a:fld>
            <a:endParaRPr lang="en-US"/>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55310897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5" Type="http://schemas.openxmlformats.org/officeDocument/2006/relationships/theme" Target="../theme/theme2.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24" Type="http://schemas.openxmlformats.org/officeDocument/2006/relationships/slideLayout" Target="../slideLayouts/slideLayout45.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slideLayout" Target="../slideLayouts/slideLayout44.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3.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D095AE27-D18F-914A-A9C4-0B20850DC4FD}" type="datetimeFigureOut">
              <a:rPr lang="en-US" smtClean="0"/>
              <a:t>11/29/2023</a:t>
            </a:fld>
            <a:endParaRPr lang="en-US"/>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US"/>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A73D757B-2623-E446-92CD-52247A18294D}" type="slidenum">
              <a:rPr lang="en-US" smtClean="0"/>
              <a:t>‹#›</a:t>
            </a:fld>
            <a:endParaRPr lang="en-US"/>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487389208"/>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 id="2147483759" r:id="rId15"/>
    <p:sldLayoutId id="2147483760" r:id="rId16"/>
    <p:sldLayoutId id="2147483761" r:id="rId17"/>
    <p:sldLayoutId id="2147483762" r:id="rId18"/>
    <p:sldLayoutId id="2147483763" r:id="rId19"/>
    <p:sldLayoutId id="2147483764" r:id="rId20"/>
    <p:sldLayoutId id="2147483765" r:id="rId21"/>
  </p:sldLayoutIdLst>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29/11/2023</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925472383"/>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 id="2147483780" r:id="rId14"/>
    <p:sldLayoutId id="2147483781" r:id="rId15"/>
    <p:sldLayoutId id="2147483782" r:id="rId16"/>
    <p:sldLayoutId id="2147483783" r:id="rId17"/>
    <p:sldLayoutId id="2147483784" r:id="rId18"/>
    <p:sldLayoutId id="2147483785" r:id="rId19"/>
    <p:sldLayoutId id="2147483786" r:id="rId20"/>
    <p:sldLayoutId id="2147483787" r:id="rId21"/>
    <p:sldLayoutId id="2147483788" r:id="rId22"/>
    <p:sldLayoutId id="2147483789" r:id="rId23"/>
    <p:sldLayoutId id="2147483790"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29/11/2023</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080717157"/>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xml"/><Relationship Id="rId1" Type="http://schemas.openxmlformats.org/officeDocument/2006/relationships/slideLayout" Target="../slideLayouts/slideLayout11.xml"/><Relationship Id="rId4" Type="http://schemas.openxmlformats.org/officeDocument/2006/relationships/image" Target="../media/image13.png"/></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19.xml"/><Relationship Id="rId4" Type="http://schemas.openxmlformats.org/officeDocument/2006/relationships/image" Target="../media/image19.JPG"/></Relationships>
</file>

<file path=ppt/slides/_rels/slide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04AAFF-DC37-8880-9D7C-6E363A48BF74}"/>
              </a:ext>
            </a:extLst>
          </p:cNvPr>
          <p:cNvSpPr>
            <a:spLocks noGrp="1"/>
          </p:cNvSpPr>
          <p:nvPr>
            <p:ph type="subTitle" idx="1"/>
          </p:nvPr>
        </p:nvSpPr>
        <p:spPr>
          <a:xfrm>
            <a:off x="500063" y="2487775"/>
            <a:ext cx="6371384" cy="2272930"/>
          </a:xfrm>
        </p:spPr>
        <p:txBody>
          <a:bodyPr wrap="square" anchor="t">
            <a:normAutofit fontScale="92500"/>
          </a:bodyPr>
          <a:lstStyle/>
          <a:p>
            <a:pPr>
              <a:lnSpc>
                <a:spcPct val="90000"/>
              </a:lnSpc>
            </a:pPr>
            <a:r>
              <a:rPr lang="en-US" sz="3500" dirty="0">
                <a:effectLst/>
              </a:rPr>
              <a:t>Towards a Definition of the Construct of Braille Literacy: </a:t>
            </a:r>
          </a:p>
          <a:p>
            <a:pPr>
              <a:lnSpc>
                <a:spcPct val="90000"/>
              </a:lnSpc>
            </a:pPr>
            <a:r>
              <a:rPr lang="en-US" sz="3500" b="0" dirty="0">
                <a:effectLst/>
              </a:rPr>
              <a:t>Historical and Theoretical Perspectives</a:t>
            </a:r>
            <a:endParaRPr lang="en-US" sz="3500" b="0" dirty="0"/>
          </a:p>
        </p:txBody>
      </p:sp>
      <p:pic>
        <p:nvPicPr>
          <p:cNvPr id="14" name="Picture Placeholder 13">
            <a:extLst>
              <a:ext uri="{FF2B5EF4-FFF2-40B4-BE49-F238E27FC236}">
                <a16:creationId xmlns:a16="http://schemas.microsoft.com/office/drawing/2014/main" id="{7A571889-9000-441D-5BCE-DC4F7514673A}"/>
              </a:ext>
            </a:extLst>
          </p:cNvPr>
          <p:cNvPicPr>
            <a:picLocks noGrp="1" noChangeAspect="1"/>
          </p:cNvPicPr>
          <p:nvPr>
            <p:ph type="pic" sz="quarter" idx="13"/>
          </p:nvPr>
        </p:nvPicPr>
        <p:blipFill rotWithShape="1">
          <a:blip r:embed="rId3"/>
          <a:srcRect l="33237" t="39" r="11595" b="-39"/>
          <a:stretch/>
        </p:blipFill>
        <p:spPr>
          <a:xfrm>
            <a:off x="6486525" y="2707"/>
            <a:ext cx="5705475" cy="6880225"/>
          </a:xfrm>
        </p:spPr>
      </p:pic>
      <p:sp>
        <p:nvSpPr>
          <p:cNvPr id="3" name="Subtitle 2">
            <a:extLst>
              <a:ext uri="{FF2B5EF4-FFF2-40B4-BE49-F238E27FC236}">
                <a16:creationId xmlns:a16="http://schemas.microsoft.com/office/drawing/2014/main" id="{34B9C197-5093-1528-B53B-E33FC99862A5}"/>
              </a:ext>
            </a:extLst>
          </p:cNvPr>
          <p:cNvSpPr>
            <a:spLocks noGrp="1"/>
          </p:cNvSpPr>
          <p:nvPr>
            <p:ph type="body" sz="quarter" idx="17"/>
          </p:nvPr>
        </p:nvSpPr>
        <p:spPr>
          <a:xfrm>
            <a:off x="500063" y="5394937"/>
            <a:ext cx="4772202" cy="707231"/>
          </a:xfrm>
        </p:spPr>
        <p:txBody>
          <a:bodyPr>
            <a:normAutofit/>
          </a:bodyPr>
          <a:lstStyle/>
          <a:p>
            <a:r>
              <a:rPr lang="en-US" dirty="0"/>
              <a:t>Emily H. White, PhD</a:t>
            </a:r>
          </a:p>
          <a:p>
            <a:r>
              <a:rPr lang="en-US" dirty="0"/>
              <a:t>Frances Mary D’Andrea, PhD</a:t>
            </a:r>
          </a:p>
        </p:txBody>
      </p:sp>
      <p:sp>
        <p:nvSpPr>
          <p:cNvPr id="10" name="Text Placeholder 4">
            <a:extLst>
              <a:ext uri="{FF2B5EF4-FFF2-40B4-BE49-F238E27FC236}">
                <a16:creationId xmlns:a16="http://schemas.microsoft.com/office/drawing/2014/main" id="{593EA8CF-D096-519E-66EB-E4232204A86D}"/>
              </a:ext>
            </a:extLst>
          </p:cNvPr>
          <p:cNvSpPr>
            <a:spLocks noGrp="1"/>
          </p:cNvSpPr>
          <p:nvPr>
            <p:ph type="body" sz="quarter" idx="16"/>
          </p:nvPr>
        </p:nvSpPr>
        <p:spPr>
          <a:xfrm>
            <a:off x="607255" y="5338960"/>
            <a:ext cx="288000" cy="10800"/>
          </a:xfrm>
        </p:spPr>
        <p:txBody>
          <a:bodyPr/>
          <a:lstStyle/>
          <a:p>
            <a:endParaRPr lang="en-US"/>
          </a:p>
        </p:txBody>
      </p:sp>
      <p:pic>
        <p:nvPicPr>
          <p:cNvPr id="12" name="Picture 11">
            <a:extLst>
              <a:ext uri="{FF2B5EF4-FFF2-40B4-BE49-F238E27FC236}">
                <a16:creationId xmlns:a16="http://schemas.microsoft.com/office/drawing/2014/main" id="{7B6B3A08-2F0B-F572-35D8-442D1205796F}"/>
              </a:ext>
            </a:extLst>
          </p:cNvPr>
          <p:cNvPicPr>
            <a:picLocks noChangeAspect="1"/>
          </p:cNvPicPr>
          <p:nvPr/>
        </p:nvPicPr>
        <p:blipFill>
          <a:blip r:embed="rId4"/>
          <a:stretch>
            <a:fillRect/>
          </a:stretch>
        </p:blipFill>
        <p:spPr>
          <a:xfrm>
            <a:off x="2164135" y="565608"/>
            <a:ext cx="1343912" cy="1343912"/>
          </a:xfrm>
          <a:prstGeom prst="rect">
            <a:avLst/>
          </a:prstGeom>
        </p:spPr>
      </p:pic>
    </p:spTree>
    <p:extLst>
      <p:ext uri="{BB962C8B-B14F-4D97-AF65-F5344CB8AC3E}">
        <p14:creationId xmlns:p14="http://schemas.microsoft.com/office/powerpoint/2010/main" val="179224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EBD352D4-AF92-9BC9-023A-80CEC176FFB5}"/>
              </a:ext>
            </a:extLst>
          </p:cNvPr>
          <p:cNvSpPr>
            <a:spLocks noGrp="1"/>
          </p:cNvSpPr>
          <p:nvPr>
            <p:ph type="subTitle" idx="1"/>
          </p:nvPr>
        </p:nvSpPr>
        <p:spPr>
          <a:xfrm>
            <a:off x="500063" y="3522183"/>
            <a:ext cx="5419697" cy="1227635"/>
          </a:xfrm>
        </p:spPr>
        <p:txBody>
          <a:bodyPr/>
          <a:lstStyle/>
          <a:p>
            <a:r>
              <a:rPr lang="en-AU" sz="3200" b="0" dirty="0">
                <a:solidFill>
                  <a:schemeClr val="bg1"/>
                </a:solidFill>
              </a:rPr>
              <a:t>emily.white@unimelb.edu.au</a:t>
            </a:r>
          </a:p>
          <a:p>
            <a:r>
              <a:rPr lang="en-AU" sz="3200" b="0" dirty="0">
                <a:solidFill>
                  <a:schemeClr val="bg1"/>
                </a:solidFill>
              </a:rPr>
              <a:t>fmd22@pitt.edu</a:t>
            </a:r>
          </a:p>
          <a:p>
            <a:endParaRPr lang="en-AU" dirty="0"/>
          </a:p>
        </p:txBody>
      </p:sp>
      <p:sp>
        <p:nvSpPr>
          <p:cNvPr id="4" name="Text Placeholder 3">
            <a:extLst>
              <a:ext uri="{FF2B5EF4-FFF2-40B4-BE49-F238E27FC236}">
                <a16:creationId xmlns:a16="http://schemas.microsoft.com/office/drawing/2014/main" id="{AAA296F0-852A-2875-BB40-5CBA8F918C14}"/>
              </a:ext>
            </a:extLst>
          </p:cNvPr>
          <p:cNvSpPr>
            <a:spLocks noGrp="1"/>
          </p:cNvSpPr>
          <p:nvPr>
            <p:ph type="body" sz="quarter" idx="17"/>
          </p:nvPr>
        </p:nvSpPr>
        <p:spPr/>
        <p:txBody>
          <a:bodyPr/>
          <a:lstStyle/>
          <a:p>
            <a:r>
              <a:rPr lang="en-AU" dirty="0"/>
              <a:t>University of Melbourne Faculty of Education</a:t>
            </a:r>
          </a:p>
          <a:p>
            <a:r>
              <a:rPr lang="en-AU" dirty="0"/>
              <a:t>University of Pittsburgh School of Education</a:t>
            </a:r>
          </a:p>
        </p:txBody>
      </p:sp>
      <p:sp>
        <p:nvSpPr>
          <p:cNvPr id="5" name="Text Placeholder 4">
            <a:extLst>
              <a:ext uri="{FF2B5EF4-FFF2-40B4-BE49-F238E27FC236}">
                <a16:creationId xmlns:a16="http://schemas.microsoft.com/office/drawing/2014/main" id="{4991F557-C727-0635-39D1-701023C8FE71}"/>
              </a:ext>
            </a:extLst>
          </p:cNvPr>
          <p:cNvSpPr>
            <a:spLocks noGrp="1"/>
          </p:cNvSpPr>
          <p:nvPr>
            <p:ph type="body" sz="quarter" idx="16"/>
          </p:nvPr>
        </p:nvSpPr>
        <p:spPr/>
        <p:txBody>
          <a:bodyPr/>
          <a:lstStyle/>
          <a:p>
            <a:endParaRPr lang="en-AU"/>
          </a:p>
        </p:txBody>
      </p:sp>
      <p:pic>
        <p:nvPicPr>
          <p:cNvPr id="8" name="Picture 7">
            <a:extLst>
              <a:ext uri="{FF2B5EF4-FFF2-40B4-BE49-F238E27FC236}">
                <a16:creationId xmlns:a16="http://schemas.microsoft.com/office/drawing/2014/main" id="{BCEC0D67-D321-4831-AE6B-8B697D787A44}"/>
              </a:ext>
            </a:extLst>
          </p:cNvPr>
          <p:cNvPicPr>
            <a:picLocks noChangeAspect="1"/>
          </p:cNvPicPr>
          <p:nvPr/>
        </p:nvPicPr>
        <p:blipFill>
          <a:blip r:embed="rId3"/>
          <a:stretch>
            <a:fillRect/>
          </a:stretch>
        </p:blipFill>
        <p:spPr>
          <a:xfrm>
            <a:off x="2164135" y="565608"/>
            <a:ext cx="1343912" cy="1343912"/>
          </a:xfrm>
          <a:prstGeom prst="rect">
            <a:avLst/>
          </a:prstGeom>
        </p:spPr>
      </p:pic>
      <p:pic>
        <p:nvPicPr>
          <p:cNvPr id="16" name="Picture 15" descr="A smiling primary school student  uses a slate and stylus to write braille on his lap, surrounded by other students.&#10;">
            <a:extLst>
              <a:ext uri="{FF2B5EF4-FFF2-40B4-BE49-F238E27FC236}">
                <a16:creationId xmlns:a16="http://schemas.microsoft.com/office/drawing/2014/main" id="{97E5DF6D-003F-E36D-0598-9F10C8B83270}"/>
              </a:ext>
            </a:extLst>
          </p:cNvPr>
          <p:cNvPicPr>
            <a:picLocks noChangeAspect="1"/>
          </p:cNvPicPr>
          <p:nvPr/>
        </p:nvPicPr>
        <p:blipFill>
          <a:blip r:embed="rId4"/>
          <a:srcRect/>
          <a:stretch/>
        </p:blipFill>
        <p:spPr>
          <a:xfrm>
            <a:off x="7048500" y="10800"/>
            <a:ext cx="5143500" cy="6858000"/>
          </a:xfrm>
          <a:prstGeom prst="rect">
            <a:avLst/>
          </a:prstGeom>
        </p:spPr>
      </p:pic>
    </p:spTree>
    <p:extLst>
      <p:ext uri="{BB962C8B-B14F-4D97-AF65-F5344CB8AC3E}">
        <p14:creationId xmlns:p14="http://schemas.microsoft.com/office/powerpoint/2010/main" val="40329456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2DF8FD-BB9E-2334-C2A1-35406BFE9BB9}"/>
              </a:ext>
            </a:extLst>
          </p:cNvPr>
          <p:cNvSpPr>
            <a:spLocks noGrp="1"/>
          </p:cNvSpPr>
          <p:nvPr>
            <p:ph type="title"/>
          </p:nvPr>
        </p:nvSpPr>
        <p:spPr/>
        <p:txBody>
          <a:bodyPr/>
          <a:lstStyle/>
          <a:p>
            <a:r>
              <a:rPr lang="en-US" dirty="0">
                <a:cs typeface="Calibri" panose="020F0502020204030204" pitchFamily="34" charset="0"/>
              </a:rPr>
              <a:t>Who we are and why this presentation</a:t>
            </a:r>
          </a:p>
        </p:txBody>
      </p:sp>
      <p:sp>
        <p:nvSpPr>
          <p:cNvPr id="3" name="Content Placeholder 2">
            <a:extLst>
              <a:ext uri="{FF2B5EF4-FFF2-40B4-BE49-F238E27FC236}">
                <a16:creationId xmlns:a16="http://schemas.microsoft.com/office/drawing/2014/main" id="{68200CD7-1E2B-0C6C-49A6-479EF1E1DAAA}"/>
              </a:ext>
            </a:extLst>
          </p:cNvPr>
          <p:cNvSpPr>
            <a:spLocks noGrp="1"/>
          </p:cNvSpPr>
          <p:nvPr>
            <p:ph idx="1"/>
          </p:nvPr>
        </p:nvSpPr>
        <p:spPr/>
        <p:txBody>
          <a:bodyPr/>
          <a:lstStyle/>
          <a:p>
            <a:r>
              <a:rPr lang="en-US" sz="2400" dirty="0"/>
              <a:t>Curious: asking questions and seeking discussion</a:t>
            </a:r>
          </a:p>
          <a:p>
            <a:r>
              <a:rPr lang="en-US" sz="2400" dirty="0"/>
              <a:t>Examining what is often taken for granted</a:t>
            </a:r>
          </a:p>
          <a:p>
            <a:r>
              <a:rPr lang="en-US" sz="2400" dirty="0"/>
              <a:t>Making sure we’re all talking about the same thing</a:t>
            </a:r>
          </a:p>
          <a:p>
            <a:r>
              <a:rPr lang="en-US" sz="2400" dirty="0"/>
              <a:t>Difficult to improve systems if we can’t clearly explain them</a:t>
            </a:r>
          </a:p>
          <a:p>
            <a:endParaRPr lang="en-US" dirty="0"/>
          </a:p>
        </p:txBody>
      </p:sp>
      <p:pic>
        <p:nvPicPr>
          <p:cNvPr id="8" name="Picture 7" descr="A cartoon of an apple and an orange&#10;looking at each other, with the orange saying to the apple, &quot;Well, we're both fruit.&quot;">
            <a:extLst>
              <a:ext uri="{FF2B5EF4-FFF2-40B4-BE49-F238E27FC236}">
                <a16:creationId xmlns:a16="http://schemas.microsoft.com/office/drawing/2014/main" id="{D18F1C6B-76D0-639D-E405-4E74E8114773}"/>
              </a:ext>
            </a:extLst>
          </p:cNvPr>
          <p:cNvPicPr>
            <a:picLocks noChangeAspect="1"/>
          </p:cNvPicPr>
          <p:nvPr/>
        </p:nvPicPr>
        <p:blipFill rotWithShape="1">
          <a:blip r:embed="rId3"/>
          <a:srcRect t="17862" b="18807"/>
          <a:stretch/>
        </p:blipFill>
        <p:spPr>
          <a:xfrm>
            <a:off x="7360794" y="3603619"/>
            <a:ext cx="4514850" cy="2859315"/>
          </a:xfrm>
          <a:prstGeom prst="rect">
            <a:avLst/>
          </a:prstGeom>
        </p:spPr>
      </p:pic>
    </p:spTree>
    <p:extLst>
      <p:ext uri="{BB962C8B-B14F-4D97-AF65-F5344CB8AC3E}">
        <p14:creationId xmlns:p14="http://schemas.microsoft.com/office/powerpoint/2010/main" val="203765558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7879820-743D-454A-A13F-D9E9A642B58B}"/>
              </a:ext>
            </a:extLst>
          </p:cNvPr>
          <p:cNvSpPr>
            <a:spLocks noGrp="1"/>
          </p:cNvSpPr>
          <p:nvPr>
            <p:ph type="body" sz="quarter" idx="13"/>
          </p:nvPr>
        </p:nvSpPr>
        <p:spPr>
          <a:xfrm>
            <a:off x="316357" y="1532415"/>
            <a:ext cx="6326669" cy="4459190"/>
          </a:xfrm>
        </p:spPr>
        <p:txBody>
          <a:bodyPr>
            <a:normAutofit/>
          </a:bodyPr>
          <a:lstStyle/>
          <a:p>
            <a:r>
              <a:rPr lang="en-US" sz="2400" dirty="0"/>
              <a:t>A theoretical concept or framework to work within</a:t>
            </a:r>
          </a:p>
          <a:p>
            <a:r>
              <a:rPr lang="en-US" sz="2400" dirty="0"/>
              <a:t>More than just “an idea” - used to describe complicated behaviors or events</a:t>
            </a:r>
          </a:p>
          <a:p>
            <a:r>
              <a:rPr lang="en-US" sz="2400" dirty="0"/>
              <a:t>Not observable but the behaviors within it are</a:t>
            </a:r>
          </a:p>
          <a:p>
            <a:pPr lvl="1"/>
            <a:r>
              <a:rPr lang="en-US" sz="2400" dirty="0"/>
              <a:t>Example: self-esteem, motivation</a:t>
            </a:r>
          </a:p>
          <a:p>
            <a:pPr marL="0" lvl="1" indent="0">
              <a:buNone/>
            </a:pPr>
            <a:r>
              <a:rPr lang="en-US" sz="2400" dirty="0"/>
              <a:t>Specific to a cohort/context </a:t>
            </a:r>
          </a:p>
          <a:p>
            <a:r>
              <a:rPr lang="en-US" sz="2400" dirty="0"/>
              <a:t>Helps establish how valid the ideas are, especially when you try to measure them</a:t>
            </a:r>
          </a:p>
          <a:p>
            <a:endParaRPr lang="en-US" dirty="0"/>
          </a:p>
          <a:p>
            <a:endParaRPr lang="en-US" dirty="0"/>
          </a:p>
          <a:p>
            <a:endParaRPr lang="en-US" dirty="0"/>
          </a:p>
        </p:txBody>
      </p:sp>
      <p:pic>
        <p:nvPicPr>
          <p:cNvPr id="5" name="Picture 4" descr="Milky Way galaxy with stars and space dust in the universe.">
            <a:extLst>
              <a:ext uri="{FF2B5EF4-FFF2-40B4-BE49-F238E27FC236}">
                <a16:creationId xmlns:a16="http://schemas.microsoft.com/office/drawing/2014/main" id="{476F188F-DB98-7C53-47F2-0EB851578B89}"/>
              </a:ext>
            </a:extLst>
          </p:cNvPr>
          <p:cNvPicPr>
            <a:picLocks noChangeAspect="1"/>
          </p:cNvPicPr>
          <p:nvPr/>
        </p:nvPicPr>
        <p:blipFill rotWithShape="1">
          <a:blip r:embed="rId3"/>
          <a:srcRect l="22053" r="21778" b="2"/>
          <a:stretch/>
        </p:blipFill>
        <p:spPr>
          <a:xfrm>
            <a:off x="6929159" y="433469"/>
            <a:ext cx="4829371" cy="5739032"/>
          </a:xfrm>
          <a:prstGeom prst="rect">
            <a:avLst/>
          </a:prstGeom>
          <a:noFill/>
        </p:spPr>
      </p:pic>
      <p:sp>
        <p:nvSpPr>
          <p:cNvPr id="2" name="Title 1">
            <a:extLst>
              <a:ext uri="{FF2B5EF4-FFF2-40B4-BE49-F238E27FC236}">
                <a16:creationId xmlns:a16="http://schemas.microsoft.com/office/drawing/2014/main" id="{1873B4A0-450E-5614-F5D9-59A397463AC1}"/>
              </a:ext>
            </a:extLst>
          </p:cNvPr>
          <p:cNvSpPr>
            <a:spLocks noGrp="1"/>
          </p:cNvSpPr>
          <p:nvPr>
            <p:ph type="title"/>
          </p:nvPr>
        </p:nvSpPr>
        <p:spPr>
          <a:xfrm>
            <a:off x="1428765" y="395066"/>
            <a:ext cx="5214261" cy="887360"/>
          </a:xfrm>
        </p:spPr>
        <p:txBody>
          <a:bodyPr anchor="b">
            <a:normAutofit/>
          </a:bodyPr>
          <a:lstStyle/>
          <a:p>
            <a:r>
              <a:rPr lang="en-US" dirty="0"/>
              <a:t>Why a construct?</a:t>
            </a:r>
          </a:p>
        </p:txBody>
      </p:sp>
    </p:spTree>
    <p:extLst>
      <p:ext uri="{BB962C8B-B14F-4D97-AF65-F5344CB8AC3E}">
        <p14:creationId xmlns:p14="http://schemas.microsoft.com/office/powerpoint/2010/main" val="19049902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25B61-B3A2-C5F3-470B-F70FDAFC6529}"/>
              </a:ext>
            </a:extLst>
          </p:cNvPr>
          <p:cNvSpPr>
            <a:spLocks noGrp="1"/>
          </p:cNvSpPr>
          <p:nvPr>
            <p:ph type="title"/>
          </p:nvPr>
        </p:nvSpPr>
        <p:spPr/>
        <p:txBody>
          <a:bodyPr/>
          <a:lstStyle/>
          <a:p>
            <a:r>
              <a:rPr lang="en-US" dirty="0"/>
              <a:t>What is “Literacy”? What is “Reading”?</a:t>
            </a:r>
          </a:p>
        </p:txBody>
      </p:sp>
      <p:sp>
        <p:nvSpPr>
          <p:cNvPr id="3" name="Content Placeholder 2">
            <a:extLst>
              <a:ext uri="{FF2B5EF4-FFF2-40B4-BE49-F238E27FC236}">
                <a16:creationId xmlns:a16="http://schemas.microsoft.com/office/drawing/2014/main" id="{661D1A53-C2BE-7EFE-76B5-F13744DBB0E4}"/>
              </a:ext>
            </a:extLst>
          </p:cNvPr>
          <p:cNvSpPr>
            <a:spLocks noGrp="1"/>
          </p:cNvSpPr>
          <p:nvPr>
            <p:ph idx="1"/>
          </p:nvPr>
        </p:nvSpPr>
        <p:spPr/>
        <p:txBody>
          <a:bodyPr>
            <a:normAutofit lnSpcReduction="10000"/>
          </a:bodyPr>
          <a:lstStyle/>
          <a:p>
            <a:r>
              <a:rPr lang="en-US" sz="2400" dirty="0"/>
              <a:t>“Ability to read and write” (Merriam-Webster dictionary)</a:t>
            </a:r>
          </a:p>
          <a:p>
            <a:r>
              <a:rPr lang="en-US" sz="2400" dirty="0"/>
              <a:t>“A</a:t>
            </a:r>
            <a:r>
              <a:rPr lang="en-US" sz="2400" dirty="0">
                <a:effectLst/>
              </a:rPr>
              <a:t> means of identification, understanding,</a:t>
            </a:r>
            <a:r>
              <a:rPr lang="en-US" sz="2400" dirty="0"/>
              <a:t> </a:t>
            </a:r>
            <a:r>
              <a:rPr lang="en-US" sz="2400" dirty="0">
                <a:effectLst/>
              </a:rPr>
              <a:t>interpretation, creation, and communication in an increasingly digital, text-mediated,</a:t>
            </a:r>
            <a:r>
              <a:rPr lang="en-US" sz="2400" dirty="0"/>
              <a:t> </a:t>
            </a:r>
            <a:r>
              <a:rPr lang="en-US" sz="2400" dirty="0">
                <a:effectLst/>
              </a:rPr>
              <a:t>information-rich and fast-changing world.” (UNESCO, 2022)</a:t>
            </a:r>
          </a:p>
          <a:p>
            <a:r>
              <a:rPr lang="en-US" sz="2400" dirty="0"/>
              <a:t>“Reading comprehension is making meaning with text, a complex process shaped by many factors, including readers’ abilities to: </a:t>
            </a:r>
          </a:p>
          <a:p>
            <a:pPr marL="342900" indent="-342900">
              <a:buFont typeface="Arial" panose="020B0604020202020204" pitchFamily="34" charset="0"/>
              <a:buChar char="•"/>
            </a:pPr>
            <a:r>
              <a:rPr lang="en-US" sz="2400" dirty="0"/>
              <a:t>engage with text in print and multimodal form; </a:t>
            </a:r>
          </a:p>
          <a:p>
            <a:pPr marL="342900" indent="-342900">
              <a:buFont typeface="Arial" panose="020B0604020202020204" pitchFamily="34" charset="0"/>
              <a:buChar char="•"/>
            </a:pPr>
            <a:r>
              <a:rPr lang="en-US" sz="2400" dirty="0"/>
              <a:t>employ personal resources that include foundational reading skills, language, knowledge, and motivations; and </a:t>
            </a:r>
          </a:p>
          <a:p>
            <a:pPr marL="342900" indent="-342900">
              <a:buFont typeface="Arial" panose="020B0604020202020204" pitchFamily="34" charset="0"/>
              <a:buChar char="•"/>
            </a:pPr>
            <a:r>
              <a:rPr lang="en-US" sz="2400" dirty="0"/>
              <a:t>extract, construct, integrate, critique and apply meaning in activities across a range of social and cultural contexts.” (NAEP, 2021)</a:t>
            </a:r>
          </a:p>
          <a:p>
            <a:endParaRPr lang="en-US" dirty="0"/>
          </a:p>
        </p:txBody>
      </p:sp>
    </p:spTree>
    <p:extLst>
      <p:ext uri="{BB962C8B-B14F-4D97-AF65-F5344CB8AC3E}">
        <p14:creationId xmlns:p14="http://schemas.microsoft.com/office/powerpoint/2010/main" val="24721012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65260-013B-5CC4-C139-FE9DA703400A}"/>
              </a:ext>
            </a:extLst>
          </p:cNvPr>
          <p:cNvSpPr>
            <a:spLocks noGrp="1"/>
          </p:cNvSpPr>
          <p:nvPr>
            <p:ph type="title"/>
          </p:nvPr>
        </p:nvSpPr>
        <p:spPr>
          <a:xfrm>
            <a:off x="1428765" y="395066"/>
            <a:ext cx="10296000" cy="887360"/>
          </a:xfrm>
        </p:spPr>
        <p:txBody>
          <a:bodyPr anchor="b">
            <a:normAutofit/>
          </a:bodyPr>
          <a:lstStyle/>
          <a:p>
            <a:r>
              <a:rPr lang="en-US" dirty="0"/>
              <a:t>What do we know about braille?</a:t>
            </a:r>
          </a:p>
        </p:txBody>
      </p:sp>
      <p:sp>
        <p:nvSpPr>
          <p:cNvPr id="3" name="Content Placeholder 2">
            <a:extLst>
              <a:ext uri="{FF2B5EF4-FFF2-40B4-BE49-F238E27FC236}">
                <a16:creationId xmlns:a16="http://schemas.microsoft.com/office/drawing/2014/main" id="{1E0EA7CA-D61B-D281-779D-D8CDEEA267F9}"/>
              </a:ext>
            </a:extLst>
          </p:cNvPr>
          <p:cNvSpPr>
            <a:spLocks noGrp="1"/>
          </p:cNvSpPr>
          <p:nvPr>
            <p:ph idx="1"/>
          </p:nvPr>
        </p:nvSpPr>
        <p:spPr>
          <a:xfrm>
            <a:off x="316357" y="1532415"/>
            <a:ext cx="5400000" cy="4376944"/>
          </a:xfrm>
        </p:spPr>
        <p:txBody>
          <a:bodyPr>
            <a:normAutofit/>
          </a:bodyPr>
          <a:lstStyle/>
          <a:p>
            <a:r>
              <a:rPr lang="en-US" sz="2400" dirty="0"/>
              <a:t>A code? </a:t>
            </a:r>
          </a:p>
          <a:p>
            <a:r>
              <a:rPr lang="en-US" sz="2400" dirty="0"/>
              <a:t>A unique and native system?</a:t>
            </a:r>
          </a:p>
          <a:p>
            <a:r>
              <a:rPr lang="en-US" sz="2400" dirty="0"/>
              <a:t>Does it map onto print or is braille its own thing? </a:t>
            </a:r>
          </a:p>
          <a:p>
            <a:r>
              <a:rPr lang="en-US" sz="2400" dirty="0"/>
              <a:t>Has “rules” but is also changeable and adaptable</a:t>
            </a:r>
          </a:p>
        </p:txBody>
      </p:sp>
      <p:pic>
        <p:nvPicPr>
          <p:cNvPr id="7" name="Picture 6" descr="A dog sitting in front of a Perkins braillewriter with its head down looking at it rather quizzically.&#10;&#10;">
            <a:extLst>
              <a:ext uri="{FF2B5EF4-FFF2-40B4-BE49-F238E27FC236}">
                <a16:creationId xmlns:a16="http://schemas.microsoft.com/office/drawing/2014/main" id="{9CD6ED34-C50E-8259-C815-828574ADF92D}"/>
              </a:ext>
            </a:extLst>
          </p:cNvPr>
          <p:cNvPicPr>
            <a:picLocks noChangeAspect="1"/>
          </p:cNvPicPr>
          <p:nvPr/>
        </p:nvPicPr>
        <p:blipFill>
          <a:blip r:embed="rId3"/>
          <a:stretch>
            <a:fillRect/>
          </a:stretch>
        </p:blipFill>
        <p:spPr>
          <a:xfrm>
            <a:off x="6362124" y="1731248"/>
            <a:ext cx="5283047" cy="4168480"/>
          </a:xfrm>
          <a:prstGeom prst="rect">
            <a:avLst/>
          </a:prstGeom>
        </p:spPr>
      </p:pic>
    </p:spTree>
    <p:extLst>
      <p:ext uri="{BB962C8B-B14F-4D97-AF65-F5344CB8AC3E}">
        <p14:creationId xmlns:p14="http://schemas.microsoft.com/office/powerpoint/2010/main" val="4971825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86369C-1497-B2FD-0D63-D6C7661A1A98}"/>
              </a:ext>
            </a:extLst>
          </p:cNvPr>
          <p:cNvSpPr>
            <a:spLocks noGrp="1"/>
          </p:cNvSpPr>
          <p:nvPr>
            <p:ph type="title"/>
          </p:nvPr>
        </p:nvSpPr>
        <p:spPr/>
        <p:txBody>
          <a:bodyPr/>
          <a:lstStyle/>
          <a:p>
            <a:r>
              <a:rPr lang="en-US" dirty="0"/>
              <a:t>What do we know about braille readers?</a:t>
            </a:r>
          </a:p>
        </p:txBody>
      </p:sp>
      <p:sp>
        <p:nvSpPr>
          <p:cNvPr id="3" name="Content Placeholder 2">
            <a:extLst>
              <a:ext uri="{FF2B5EF4-FFF2-40B4-BE49-F238E27FC236}">
                <a16:creationId xmlns:a16="http://schemas.microsoft.com/office/drawing/2014/main" id="{CD01BC0E-A5FC-CACB-D224-51EE8713D0A7}"/>
              </a:ext>
            </a:extLst>
          </p:cNvPr>
          <p:cNvSpPr>
            <a:spLocks noGrp="1"/>
          </p:cNvSpPr>
          <p:nvPr>
            <p:ph idx="1"/>
          </p:nvPr>
        </p:nvSpPr>
        <p:spPr>
          <a:xfrm>
            <a:off x="316356" y="1636295"/>
            <a:ext cx="5678043" cy="4826638"/>
          </a:xfrm>
        </p:spPr>
        <p:txBody>
          <a:bodyPr/>
          <a:lstStyle/>
          <a:p>
            <a:endParaRPr lang="en-US" dirty="0"/>
          </a:p>
          <a:p>
            <a:endParaRPr lang="en-US" dirty="0"/>
          </a:p>
        </p:txBody>
      </p:sp>
      <p:pic>
        <p:nvPicPr>
          <p:cNvPr id="4" name="Picture 3" descr="A page from a vintage book showing two photographs of two hands reading braille, labelled 'Position One' and 'Position Two'. 'Position One' shows the thumbs tucked under and all fingers and fingertips closely aligned along the line of braille being read. 'Position Two' shows the thumbs tucked under and the two index fingertips closely aligned on the line of braille being read, but an angled  gap between the remainder of the index fingers, the fingertips of the left hand being tucked together near the line being read, and those on the right being loosely gathered. The caption reads: Positions of Hands Preferred by Best Readers. (From an illustration in the writer's reprint, &quot;Summary of Information Collected by the Uniform Type Committee on the Mechanics of Reading Raised Type.&quot;)">
            <a:extLst>
              <a:ext uri="{FF2B5EF4-FFF2-40B4-BE49-F238E27FC236}">
                <a16:creationId xmlns:a16="http://schemas.microsoft.com/office/drawing/2014/main" id="{7B37F635-ABCF-4C86-244E-AC051C1AFE9B}"/>
              </a:ext>
            </a:extLst>
          </p:cNvPr>
          <p:cNvPicPr>
            <a:picLocks noChangeAspect="1"/>
          </p:cNvPicPr>
          <p:nvPr/>
        </p:nvPicPr>
        <p:blipFill>
          <a:blip r:embed="rId3"/>
          <a:stretch>
            <a:fillRect/>
          </a:stretch>
        </p:blipFill>
        <p:spPr>
          <a:xfrm>
            <a:off x="6096000" y="1851250"/>
            <a:ext cx="5779643" cy="4045750"/>
          </a:xfrm>
          <a:prstGeom prst="rect">
            <a:avLst/>
          </a:prstGeom>
          <a:noFill/>
        </p:spPr>
      </p:pic>
      <p:sp>
        <p:nvSpPr>
          <p:cNvPr id="5" name="TextBox 4">
            <a:extLst>
              <a:ext uri="{FF2B5EF4-FFF2-40B4-BE49-F238E27FC236}">
                <a16:creationId xmlns:a16="http://schemas.microsoft.com/office/drawing/2014/main" id="{5F6A2DAD-0B70-3760-46DB-B6E8A4BE1A92}"/>
              </a:ext>
            </a:extLst>
          </p:cNvPr>
          <p:cNvSpPr txBox="1"/>
          <p:nvPr/>
        </p:nvSpPr>
        <p:spPr>
          <a:xfrm>
            <a:off x="449180" y="1636296"/>
            <a:ext cx="5545220" cy="4893647"/>
          </a:xfrm>
          <a:prstGeom prst="rect">
            <a:avLst/>
          </a:prstGeom>
          <a:noFill/>
        </p:spPr>
        <p:txBody>
          <a:bodyPr wrap="square" rtlCol="0">
            <a:spAutoFit/>
          </a:bodyPr>
          <a:lstStyle/>
          <a:p>
            <a:pPr marL="285750" indent="-285750">
              <a:buFont typeface="Arial" panose="020B0604020202020204" pitchFamily="34" charset="0"/>
              <a:buChar char="•"/>
            </a:pPr>
            <a:r>
              <a:rPr lang="en-US" sz="2400" dirty="0"/>
              <a:t>Many studies are based on small numbers.</a:t>
            </a:r>
          </a:p>
          <a:p>
            <a:pPr marL="285750" indent="-285750">
              <a:buFont typeface="Arial" panose="020B0604020202020204" pitchFamily="34" charset="0"/>
              <a:buChar char="•"/>
            </a:pPr>
            <a:r>
              <a:rPr lang="en-US" sz="2400" dirty="0"/>
              <a:t>Many studies are decades old and have not been replicated.</a:t>
            </a:r>
          </a:p>
          <a:p>
            <a:pPr marL="285750" indent="-285750">
              <a:buFont typeface="Arial" panose="020B0604020202020204" pitchFamily="34" charset="0"/>
              <a:buChar char="•"/>
            </a:pPr>
            <a:r>
              <a:rPr lang="en-US" sz="2400" dirty="0"/>
              <a:t>Many intervention studies were not designed to yield an effect size. </a:t>
            </a:r>
          </a:p>
          <a:p>
            <a:r>
              <a:rPr lang="en-US" sz="2400" dirty="0"/>
              <a:t>However:</a:t>
            </a:r>
          </a:p>
          <a:p>
            <a:pPr marL="342900" indent="-342900">
              <a:buFont typeface="Arial" panose="020B0604020202020204" pitchFamily="34" charset="0"/>
              <a:buChar char="•"/>
            </a:pPr>
            <a:r>
              <a:rPr lang="en-US" sz="2400" dirty="0"/>
              <a:t>We know something about efficient hand movements </a:t>
            </a:r>
          </a:p>
          <a:p>
            <a:pPr marL="342900" indent="-342900">
              <a:buFont typeface="Arial" panose="020B0604020202020204" pitchFamily="34" charset="0"/>
              <a:buChar char="•"/>
            </a:pPr>
            <a:r>
              <a:rPr lang="en-US" sz="2400" dirty="0"/>
              <a:t>We know that programs exist that increase letter recognition</a:t>
            </a:r>
          </a:p>
          <a:p>
            <a:pPr marL="342900" indent="-342900">
              <a:buFont typeface="Arial" panose="020B0604020202020204" pitchFamily="34" charset="0"/>
              <a:buChar char="•"/>
            </a:pPr>
            <a:r>
              <a:rPr lang="en-US" sz="2400" dirty="0"/>
              <a:t>We know it’s possible to increase accuracy and fluency in oral reading</a:t>
            </a:r>
          </a:p>
        </p:txBody>
      </p:sp>
    </p:spTree>
    <p:extLst>
      <p:ext uri="{BB962C8B-B14F-4D97-AF65-F5344CB8AC3E}">
        <p14:creationId xmlns:p14="http://schemas.microsoft.com/office/powerpoint/2010/main" val="131137089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0D69FA-E493-DF9D-58E3-D73E6B96267A}"/>
              </a:ext>
            </a:extLst>
          </p:cNvPr>
          <p:cNvSpPr>
            <a:spLocks noGrp="1"/>
          </p:cNvSpPr>
          <p:nvPr>
            <p:ph type="title"/>
          </p:nvPr>
        </p:nvSpPr>
        <p:spPr/>
        <p:txBody>
          <a:bodyPr/>
          <a:lstStyle/>
          <a:p>
            <a:r>
              <a:rPr lang="en-AU" dirty="0"/>
              <a:t>More questions:</a:t>
            </a:r>
            <a:br>
              <a:rPr lang="en-AU" dirty="0"/>
            </a:br>
            <a:r>
              <a:rPr lang="en-AU" dirty="0"/>
              <a:t>Braille and literacy/ braille literacy</a:t>
            </a:r>
          </a:p>
        </p:txBody>
      </p:sp>
      <p:sp>
        <p:nvSpPr>
          <p:cNvPr id="3" name="Content Placeholder 2">
            <a:extLst>
              <a:ext uri="{FF2B5EF4-FFF2-40B4-BE49-F238E27FC236}">
                <a16:creationId xmlns:a16="http://schemas.microsoft.com/office/drawing/2014/main" id="{E446B6BF-9392-7BE0-5499-4CD108BCDE37}"/>
              </a:ext>
            </a:extLst>
          </p:cNvPr>
          <p:cNvSpPr>
            <a:spLocks noGrp="1"/>
          </p:cNvSpPr>
          <p:nvPr>
            <p:ph idx="1"/>
          </p:nvPr>
        </p:nvSpPr>
        <p:spPr>
          <a:xfrm>
            <a:off x="316356" y="1532414"/>
            <a:ext cx="11408409" cy="4930519"/>
          </a:xfrm>
        </p:spPr>
        <p:txBody>
          <a:bodyPr/>
          <a:lstStyle/>
          <a:p>
            <a:pPr marL="342900" indent="-342900">
              <a:buFont typeface="Arial" panose="020B0604020202020204" pitchFamily="34" charset="0"/>
              <a:buChar char="•"/>
            </a:pPr>
            <a:r>
              <a:rPr lang="en-AU" sz="2400" dirty="0"/>
              <a:t>Braille</a:t>
            </a:r>
            <a:r>
              <a:rPr lang="en-AU" sz="2400" i="1" dirty="0"/>
              <a:t> as </a:t>
            </a:r>
            <a:r>
              <a:rPr lang="en-AU" sz="2400" dirty="0"/>
              <a:t>literacy?</a:t>
            </a:r>
          </a:p>
          <a:p>
            <a:pPr marL="342900" indent="-342900">
              <a:buFont typeface="Arial" panose="020B0604020202020204" pitchFamily="34" charset="0"/>
              <a:buChar char="•"/>
            </a:pPr>
            <a:r>
              <a:rPr lang="en-AU" sz="2400" dirty="0"/>
              <a:t>Braille </a:t>
            </a:r>
            <a:r>
              <a:rPr lang="en-AU" sz="2400" i="1" dirty="0"/>
              <a:t>for</a:t>
            </a:r>
            <a:r>
              <a:rPr lang="en-AU" sz="2400" dirty="0"/>
              <a:t> literacy?</a:t>
            </a:r>
          </a:p>
          <a:p>
            <a:pPr marL="342900" indent="-342900">
              <a:buFont typeface="Arial" panose="020B0604020202020204" pitchFamily="34" charset="0"/>
              <a:buChar char="•"/>
            </a:pPr>
            <a:r>
              <a:rPr lang="en-AU" sz="2400" dirty="0"/>
              <a:t>Braille </a:t>
            </a:r>
            <a:r>
              <a:rPr lang="en-AU" sz="2400" i="1" dirty="0"/>
              <a:t>with</a:t>
            </a:r>
            <a:r>
              <a:rPr lang="en-AU" sz="2400" dirty="0"/>
              <a:t> literacy?</a:t>
            </a:r>
          </a:p>
          <a:p>
            <a:r>
              <a:rPr lang="en-US" sz="2400" dirty="0"/>
              <a:t>Is the construct of braille literacy different for different cohorts of learners? What is different?</a:t>
            </a:r>
          </a:p>
          <a:p>
            <a:pPr marL="558900" lvl="1" indent="-342900"/>
            <a:r>
              <a:rPr lang="en-US" sz="2400" dirty="0"/>
              <a:t>Learners who acquire literacy through braille</a:t>
            </a:r>
          </a:p>
          <a:p>
            <a:pPr marL="558900" lvl="1" indent="-342900"/>
            <a:r>
              <a:rPr lang="en-US" sz="2400" dirty="0"/>
              <a:t>Learners who acquire literacy through braille and print</a:t>
            </a:r>
          </a:p>
          <a:p>
            <a:pPr marL="558900" lvl="1" indent="-342900"/>
            <a:r>
              <a:rPr lang="en-US" sz="2400" dirty="0"/>
              <a:t>Learners who have acquired literacy through print and are now learning braille</a:t>
            </a:r>
          </a:p>
          <a:p>
            <a:pPr marL="558900" lvl="1" indent="-342900"/>
            <a:r>
              <a:rPr lang="en-US" sz="2400" dirty="0"/>
              <a:t>Learners who acquire literacy through braille, and use sign language, and maybe print as well</a:t>
            </a:r>
          </a:p>
          <a:p>
            <a:pPr marL="558900" lvl="1" indent="-342900"/>
            <a:r>
              <a:rPr lang="en-US" sz="2400" dirty="0"/>
              <a:t>Learners with cognitive, brain-based, and/or other disabilities</a:t>
            </a:r>
          </a:p>
          <a:p>
            <a:pPr lvl="1" indent="0">
              <a:buNone/>
            </a:pPr>
            <a:endParaRPr lang="en-US" sz="2400" dirty="0"/>
          </a:p>
        </p:txBody>
      </p:sp>
    </p:spTree>
    <p:extLst>
      <p:ext uri="{BB962C8B-B14F-4D97-AF65-F5344CB8AC3E}">
        <p14:creationId xmlns:p14="http://schemas.microsoft.com/office/powerpoint/2010/main" val="29761841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066A19-53D6-5C95-8D11-8738FC8C67E8}"/>
              </a:ext>
            </a:extLst>
          </p:cNvPr>
          <p:cNvSpPr>
            <a:spLocks noGrp="1"/>
          </p:cNvSpPr>
          <p:nvPr>
            <p:ph type="title"/>
          </p:nvPr>
        </p:nvSpPr>
        <p:spPr/>
        <p:txBody>
          <a:bodyPr/>
          <a:lstStyle/>
          <a:p>
            <a:r>
              <a:rPr lang="en-US" dirty="0"/>
              <a:t>Help us think: What matters to you?</a:t>
            </a:r>
          </a:p>
        </p:txBody>
      </p:sp>
      <p:sp>
        <p:nvSpPr>
          <p:cNvPr id="3" name="Content Placeholder 2">
            <a:extLst>
              <a:ext uri="{FF2B5EF4-FFF2-40B4-BE49-F238E27FC236}">
                <a16:creationId xmlns:a16="http://schemas.microsoft.com/office/drawing/2014/main" id="{A7BA8FE3-6DF7-ECD3-79DB-1CA74F4416DF}"/>
              </a:ext>
            </a:extLst>
          </p:cNvPr>
          <p:cNvSpPr>
            <a:spLocks noGrp="1"/>
          </p:cNvSpPr>
          <p:nvPr>
            <p:ph idx="1"/>
          </p:nvPr>
        </p:nvSpPr>
        <p:spPr>
          <a:xfrm>
            <a:off x="316356" y="1532414"/>
            <a:ext cx="11408409" cy="4975927"/>
          </a:xfrm>
        </p:spPr>
        <p:txBody>
          <a:bodyPr/>
          <a:lstStyle/>
          <a:p>
            <a:r>
              <a:rPr lang="en-US" sz="2400" dirty="0"/>
              <a:t>1. If someone is ”braille literate,” what does that mean to you? </a:t>
            </a:r>
          </a:p>
          <a:p>
            <a:r>
              <a:rPr lang="en-US" sz="2400" dirty="0"/>
              <a:t>What do they have to be able to do/know, broadly, for you to say they are braille literate? </a:t>
            </a:r>
          </a:p>
          <a:p>
            <a:r>
              <a:rPr lang="en-US" sz="2400" dirty="0"/>
              <a:t>(Not talking about </a:t>
            </a:r>
            <a:r>
              <a:rPr lang="en-US" sz="2400" i="1" dirty="0"/>
              <a:t>how</a:t>
            </a:r>
            <a:r>
              <a:rPr lang="en-US" sz="2400" dirty="0"/>
              <a:t> braille literate they are.)</a:t>
            </a:r>
          </a:p>
          <a:p>
            <a:endParaRPr lang="en-US" sz="2400" dirty="0"/>
          </a:p>
          <a:p>
            <a:r>
              <a:rPr lang="en-US" sz="2400" dirty="0"/>
              <a:t>2. What are the capabilities (key areas of learning) within braille literacy?</a:t>
            </a:r>
          </a:p>
          <a:p>
            <a:r>
              <a:rPr lang="en-US" sz="2400" i="1" dirty="0"/>
              <a:t>Do, make, say, write, draw</a:t>
            </a:r>
            <a:r>
              <a:rPr lang="en-US" sz="2400" dirty="0"/>
              <a:t>…. (Griffin, 2007)</a:t>
            </a:r>
          </a:p>
          <a:p>
            <a:endParaRPr lang="en-US" sz="2400" dirty="0"/>
          </a:p>
          <a:p>
            <a:r>
              <a:rPr lang="en-US" sz="2400" dirty="0"/>
              <a:t>3. Which capabilities are important for which cohorts?</a:t>
            </a:r>
          </a:p>
          <a:p>
            <a:pPr lvl="1" indent="0">
              <a:buNone/>
            </a:pPr>
            <a:endParaRPr lang="en-US" sz="2400" dirty="0"/>
          </a:p>
          <a:p>
            <a:pPr marL="342900" indent="-342900"/>
            <a:r>
              <a:rPr lang="en-US" sz="2400" dirty="0"/>
              <a:t>4. What else? What are we missing?</a:t>
            </a:r>
          </a:p>
        </p:txBody>
      </p:sp>
      <p:pic>
        <p:nvPicPr>
          <p:cNvPr id="5" name="Picture 4" descr="Hand reading braille">
            <a:extLst>
              <a:ext uri="{FF2B5EF4-FFF2-40B4-BE49-F238E27FC236}">
                <a16:creationId xmlns:a16="http://schemas.microsoft.com/office/drawing/2014/main" id="{DC454F92-8839-1C4F-FFBD-D7FF7A628FE2}"/>
              </a:ext>
            </a:extLst>
          </p:cNvPr>
          <p:cNvPicPr>
            <a:picLocks noChangeAspect="1"/>
          </p:cNvPicPr>
          <p:nvPr/>
        </p:nvPicPr>
        <p:blipFill>
          <a:blip r:embed="rId3"/>
          <a:stretch>
            <a:fillRect/>
          </a:stretch>
        </p:blipFill>
        <p:spPr>
          <a:xfrm>
            <a:off x="7727895" y="3960060"/>
            <a:ext cx="3822422" cy="2548282"/>
          </a:xfrm>
          <a:prstGeom prst="rect">
            <a:avLst/>
          </a:prstGeom>
        </p:spPr>
      </p:pic>
    </p:spTree>
    <p:extLst>
      <p:ext uri="{BB962C8B-B14F-4D97-AF65-F5344CB8AC3E}">
        <p14:creationId xmlns:p14="http://schemas.microsoft.com/office/powerpoint/2010/main" val="214138226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92BDE5-A79D-150D-D0B7-5A9E9CEA72B6}"/>
              </a:ext>
            </a:extLst>
          </p:cNvPr>
          <p:cNvSpPr>
            <a:spLocks noGrp="1"/>
          </p:cNvSpPr>
          <p:nvPr>
            <p:ph type="title"/>
          </p:nvPr>
        </p:nvSpPr>
        <p:spPr/>
        <p:txBody>
          <a:bodyPr/>
          <a:lstStyle/>
          <a:p>
            <a:r>
              <a:rPr lang="en-AU" dirty="0"/>
              <a:t>Where is this all going?</a:t>
            </a:r>
          </a:p>
        </p:txBody>
      </p:sp>
      <p:sp>
        <p:nvSpPr>
          <p:cNvPr id="3" name="Content Placeholder 2">
            <a:extLst>
              <a:ext uri="{FF2B5EF4-FFF2-40B4-BE49-F238E27FC236}">
                <a16:creationId xmlns:a16="http://schemas.microsoft.com/office/drawing/2014/main" id="{98BFB9A7-0AB5-72A2-38DE-23949D4FF850}"/>
              </a:ext>
            </a:extLst>
          </p:cNvPr>
          <p:cNvSpPr>
            <a:spLocks noGrp="1"/>
          </p:cNvSpPr>
          <p:nvPr>
            <p:ph idx="1"/>
          </p:nvPr>
        </p:nvSpPr>
        <p:spPr>
          <a:xfrm>
            <a:off x="316356" y="1282426"/>
            <a:ext cx="11408409" cy="5575574"/>
          </a:xfrm>
        </p:spPr>
        <p:txBody>
          <a:bodyPr/>
          <a:lstStyle/>
          <a:p>
            <a:r>
              <a:rPr lang="en-AU" sz="2200" dirty="0"/>
              <a:t>1. Development of a validated measure of braille literacy ability:</a:t>
            </a:r>
          </a:p>
          <a:p>
            <a:pPr marL="558900" lvl="1" indent="-342900"/>
            <a:r>
              <a:rPr lang="en-AU" sz="2200" b="1" dirty="0"/>
              <a:t>Identify </a:t>
            </a:r>
            <a:r>
              <a:rPr lang="en-AU" sz="2200" dirty="0"/>
              <a:t>current abilities</a:t>
            </a:r>
          </a:p>
          <a:p>
            <a:pPr marL="558900" lvl="1" indent="-342900"/>
            <a:r>
              <a:rPr lang="en-AU" sz="2200" b="1" dirty="0"/>
              <a:t>Set learning goals </a:t>
            </a:r>
          </a:p>
          <a:p>
            <a:pPr marL="558900" lvl="1" indent="-342900"/>
            <a:r>
              <a:rPr lang="en-AU" sz="2200" b="1" dirty="0"/>
              <a:t>Target</a:t>
            </a:r>
            <a:r>
              <a:rPr lang="en-AU" sz="2200" dirty="0"/>
              <a:t> their teaching </a:t>
            </a:r>
          </a:p>
          <a:p>
            <a:pPr marL="558900" lvl="1" indent="-342900"/>
            <a:r>
              <a:rPr lang="en-AU" sz="2200" b="1" dirty="0"/>
              <a:t>Track</a:t>
            </a:r>
            <a:r>
              <a:rPr lang="en-AU" sz="2200" dirty="0"/>
              <a:t> student progress over time</a:t>
            </a:r>
          </a:p>
          <a:p>
            <a:pPr marL="558900" lvl="1" indent="-342900"/>
            <a:r>
              <a:rPr lang="en-AU" sz="2200" b="1" dirty="0"/>
              <a:t>Reflect</a:t>
            </a:r>
            <a:r>
              <a:rPr lang="en-AU" sz="2200" dirty="0"/>
              <a:t> on impact of approaches/resources/supports/other factors</a:t>
            </a:r>
          </a:p>
          <a:p>
            <a:pPr marL="558900" lvl="1" indent="-342900"/>
            <a:r>
              <a:rPr lang="en-AU" sz="2200" b="1" dirty="0"/>
              <a:t>Demonstrate growth </a:t>
            </a:r>
            <a:r>
              <a:rPr lang="en-AU" sz="2200" dirty="0"/>
              <a:t>and celebrate achievement</a:t>
            </a:r>
          </a:p>
          <a:p>
            <a:pPr marL="558900" lvl="1" indent="-342900"/>
            <a:r>
              <a:rPr lang="en-AU" sz="2200" b="1" dirty="0"/>
              <a:t>Demonstrate </a:t>
            </a:r>
            <a:r>
              <a:rPr lang="en-AU" sz="2200" dirty="0"/>
              <a:t>the importance of, and </a:t>
            </a:r>
            <a:r>
              <a:rPr lang="en-AU" sz="2200" b="1" dirty="0"/>
              <a:t>advocate</a:t>
            </a:r>
            <a:r>
              <a:rPr lang="en-AU" sz="2200" dirty="0"/>
              <a:t> for specialist teachers in blindness/low vision education </a:t>
            </a:r>
          </a:p>
          <a:p>
            <a:pPr marL="342900" lvl="1" indent="-342900">
              <a:spcBef>
                <a:spcPts val="1000"/>
              </a:spcBef>
              <a:buNone/>
            </a:pPr>
            <a:r>
              <a:rPr lang="en-AU" sz="2200" dirty="0"/>
              <a:t>2. Description of how braille literacy learning happens (developmental pathway/learning progression)</a:t>
            </a:r>
          </a:p>
          <a:p>
            <a:pPr marL="342900" indent="-342900"/>
            <a:r>
              <a:rPr lang="en-AU" sz="2200" dirty="0"/>
              <a:t>3. Other implications:</a:t>
            </a:r>
          </a:p>
          <a:p>
            <a:pPr marL="558900" lvl="1" indent="-342900"/>
            <a:r>
              <a:rPr lang="en-AU" sz="2200" dirty="0"/>
              <a:t>Policy development</a:t>
            </a:r>
          </a:p>
          <a:p>
            <a:pPr marL="558900" lvl="1" indent="-342900"/>
            <a:r>
              <a:rPr lang="en-AU" sz="2200" dirty="0"/>
              <a:t>Research</a:t>
            </a:r>
          </a:p>
          <a:p>
            <a:pPr marL="558900" lvl="1" indent="-342900"/>
            <a:endParaRPr lang="en-AU" sz="2200" dirty="0"/>
          </a:p>
        </p:txBody>
      </p:sp>
    </p:spTree>
    <p:extLst>
      <p:ext uri="{BB962C8B-B14F-4D97-AF65-F5344CB8AC3E}">
        <p14:creationId xmlns:p14="http://schemas.microsoft.com/office/powerpoint/2010/main" val="4127859281"/>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A36C238-3559-42C9-B723-DBAB57951AE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C230D052-C90C-4D80-AACA-CE83386B87DE}"/>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UoM-PowerPoint-template-16x9</Template>
  <TotalTime>6072</TotalTime>
  <Words>687</Words>
  <Application>Microsoft Office PowerPoint</Application>
  <PresentationFormat>Widescreen</PresentationFormat>
  <Paragraphs>85</Paragraphs>
  <Slides>10</Slides>
  <Notes>10</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10</vt:i4>
      </vt:variant>
    </vt:vector>
  </HeadingPairs>
  <TitlesOfParts>
    <vt:vector size="17" baseType="lpstr">
      <vt:lpstr>Arial</vt:lpstr>
      <vt:lpstr>Calibri</vt:lpstr>
      <vt:lpstr>Georgia</vt:lpstr>
      <vt:lpstr>Times New Roman</vt:lpstr>
      <vt:lpstr>University of Melbourne</vt:lpstr>
      <vt:lpstr>University of Melbourne Patterns</vt:lpstr>
      <vt:lpstr>University of Melbourne-Layout B</vt:lpstr>
      <vt:lpstr>PowerPoint Presentation</vt:lpstr>
      <vt:lpstr>Who we are and why this presentation</vt:lpstr>
      <vt:lpstr>Why a construct?</vt:lpstr>
      <vt:lpstr>What is “Literacy”? What is “Reading”?</vt:lpstr>
      <vt:lpstr>What do we know about braille?</vt:lpstr>
      <vt:lpstr>What do we know about braille readers?</vt:lpstr>
      <vt:lpstr>More questions: Braille and literacy/ braille literacy</vt:lpstr>
      <vt:lpstr>Help us think: What matters to you?</vt:lpstr>
      <vt:lpstr>Where is this all going?</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Towards a Definition of the Construct of Braille Literacy: Historical and Theoretical Perspectives</dc:title>
  <dc:creator>D'Andrea, Frances Mary</dc:creator>
  <cp:lastModifiedBy>Emily White</cp:lastModifiedBy>
  <cp:revision>52</cp:revision>
  <dcterms:created xsi:type="dcterms:W3CDTF">2023-11-09T22:46:46Z</dcterms:created>
  <dcterms:modified xsi:type="dcterms:W3CDTF">2023-11-28T21:09:39Z</dcterms:modified>
</cp:coreProperties>
</file>